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65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5" r:id="rId12"/>
    <p:sldId id="276" r:id="rId13"/>
    <p:sldId id="277" r:id="rId14"/>
    <p:sldId id="263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26" autoAdjust="0"/>
    <p:restoredTop sz="94660"/>
  </p:normalViewPr>
  <p:slideViewPr>
    <p:cSldViewPr snapToGrid="0">
      <p:cViewPr varScale="1">
        <p:scale>
          <a:sx n="86" d="100"/>
          <a:sy n="86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11/7/2020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943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11/7/2020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153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11/7/2020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7010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11/7/2020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550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11/7/2020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90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11/7/2020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228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11/7/2020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71047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11/7/2020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005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11/7/2020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74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11/7/2020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527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11/7/2020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589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11/7/2020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706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026" name="Picture 2" descr="전문가 칼럼] 행복의 지름길은 있다, 생각보다 가까이! – Samsung Newsroom Korea">
            <a:extLst>
              <a:ext uri="{FF2B5EF4-FFF2-40B4-BE49-F238E27FC236}">
                <a16:creationId xmlns:a16="http://schemas.microsoft.com/office/drawing/2014/main" id="{300F0395-15F6-45D8-B653-2E49FBD20F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27" r="-1" b="-1"/>
          <a:stretch/>
        </p:blipFill>
        <p:spPr bwMode="auto">
          <a:xfrm>
            <a:off x="1524" y="10"/>
            <a:ext cx="1218895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391F8D69-709A-4575-A393-B4C26481A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66083" y="0"/>
            <a:ext cx="9841377" cy="6858000"/>
          </a:xfrm>
          <a:custGeom>
            <a:avLst/>
            <a:gdLst>
              <a:gd name="connsiteX0" fmla="*/ 8218354 w 9841377"/>
              <a:gd name="connsiteY0" fmla="*/ 0 h 6858000"/>
              <a:gd name="connsiteX1" fmla="*/ 5551962 w 9841377"/>
              <a:gd name="connsiteY1" fmla="*/ 0 h 6858000"/>
              <a:gd name="connsiteX2" fmla="*/ 5482342 w 9841377"/>
              <a:gd name="connsiteY2" fmla="*/ 0 h 6858000"/>
              <a:gd name="connsiteX3" fmla="*/ 4359035 w 9841377"/>
              <a:gd name="connsiteY3" fmla="*/ 0 h 6858000"/>
              <a:gd name="connsiteX4" fmla="*/ 4289415 w 9841377"/>
              <a:gd name="connsiteY4" fmla="*/ 0 h 6858000"/>
              <a:gd name="connsiteX5" fmla="*/ 1623023 w 9841377"/>
              <a:gd name="connsiteY5" fmla="*/ 0 h 6858000"/>
              <a:gd name="connsiteX6" fmla="*/ 1600899 w 9841377"/>
              <a:gd name="connsiteY6" fmla="*/ 14997 h 6858000"/>
              <a:gd name="connsiteX7" fmla="*/ 0 w 9841377"/>
              <a:gd name="connsiteY7" fmla="*/ 3621656 h 6858000"/>
              <a:gd name="connsiteX8" fmla="*/ 1874350 w 9841377"/>
              <a:gd name="connsiteY8" fmla="*/ 6374814 h 6858000"/>
              <a:gd name="connsiteX9" fmla="*/ 2390998 w 9841377"/>
              <a:gd name="connsiteY9" fmla="*/ 6780599 h 6858000"/>
              <a:gd name="connsiteX10" fmla="*/ 2502754 w 9841377"/>
              <a:gd name="connsiteY10" fmla="*/ 6858000 h 6858000"/>
              <a:gd name="connsiteX11" fmla="*/ 4289415 w 9841377"/>
              <a:gd name="connsiteY11" fmla="*/ 6858000 h 6858000"/>
              <a:gd name="connsiteX12" fmla="*/ 4359035 w 9841377"/>
              <a:gd name="connsiteY12" fmla="*/ 6858000 h 6858000"/>
              <a:gd name="connsiteX13" fmla="*/ 5482342 w 9841377"/>
              <a:gd name="connsiteY13" fmla="*/ 6858000 h 6858000"/>
              <a:gd name="connsiteX14" fmla="*/ 5551962 w 9841377"/>
              <a:gd name="connsiteY14" fmla="*/ 6858000 h 6858000"/>
              <a:gd name="connsiteX15" fmla="*/ 7338623 w 9841377"/>
              <a:gd name="connsiteY15" fmla="*/ 6858000 h 6858000"/>
              <a:gd name="connsiteX16" fmla="*/ 7450379 w 9841377"/>
              <a:gd name="connsiteY16" fmla="*/ 6780599 h 6858000"/>
              <a:gd name="connsiteX17" fmla="*/ 7967027 w 9841377"/>
              <a:gd name="connsiteY17" fmla="*/ 6374814 h 6858000"/>
              <a:gd name="connsiteX18" fmla="*/ 9841377 w 9841377"/>
              <a:gd name="connsiteY18" fmla="*/ 3621656 h 6858000"/>
              <a:gd name="connsiteX19" fmla="*/ 8240478 w 9841377"/>
              <a:gd name="connsiteY19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841377" h="6858000">
                <a:moveTo>
                  <a:pt x="8218354" y="0"/>
                </a:moveTo>
                <a:lnTo>
                  <a:pt x="5551962" y="0"/>
                </a:lnTo>
                <a:lnTo>
                  <a:pt x="5482342" y="0"/>
                </a:lnTo>
                <a:lnTo>
                  <a:pt x="4359035" y="0"/>
                </a:lnTo>
                <a:lnTo>
                  <a:pt x="4289415" y="0"/>
                </a:lnTo>
                <a:lnTo>
                  <a:pt x="1623023" y="0"/>
                </a:lnTo>
                <a:lnTo>
                  <a:pt x="1600899" y="14997"/>
                </a:lnTo>
                <a:cubicBezTo>
                  <a:pt x="573736" y="754641"/>
                  <a:pt x="0" y="2093192"/>
                  <a:pt x="0" y="3621656"/>
                </a:cubicBezTo>
                <a:cubicBezTo>
                  <a:pt x="0" y="4969131"/>
                  <a:pt x="928725" y="5602839"/>
                  <a:pt x="1874350" y="6374814"/>
                </a:cubicBezTo>
                <a:cubicBezTo>
                  <a:pt x="2046553" y="6515397"/>
                  <a:pt x="2217180" y="6653108"/>
                  <a:pt x="2390998" y="6780599"/>
                </a:cubicBezTo>
                <a:lnTo>
                  <a:pt x="2502754" y="6858000"/>
                </a:lnTo>
                <a:lnTo>
                  <a:pt x="4289415" y="6858000"/>
                </a:lnTo>
                <a:lnTo>
                  <a:pt x="4359035" y="6858000"/>
                </a:lnTo>
                <a:lnTo>
                  <a:pt x="5482342" y="6858000"/>
                </a:lnTo>
                <a:lnTo>
                  <a:pt x="5551962" y="6858000"/>
                </a:lnTo>
                <a:lnTo>
                  <a:pt x="7338623" y="6858000"/>
                </a:lnTo>
                <a:lnTo>
                  <a:pt x="7450379" y="6780599"/>
                </a:lnTo>
                <a:cubicBezTo>
                  <a:pt x="7624197" y="6653108"/>
                  <a:pt x="7794824" y="6515397"/>
                  <a:pt x="7967027" y="6374814"/>
                </a:cubicBezTo>
                <a:cubicBezTo>
                  <a:pt x="8912652" y="5602839"/>
                  <a:pt x="9841377" y="4969131"/>
                  <a:pt x="9841377" y="3621656"/>
                </a:cubicBezTo>
                <a:cubicBezTo>
                  <a:pt x="9841377" y="2093192"/>
                  <a:pt x="9267641" y="754641"/>
                  <a:pt x="8240478" y="14997"/>
                </a:cubicBez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C87A50C4-1191-461A-9E09-C8057F2AF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3035" y="0"/>
            <a:ext cx="2265453" cy="6858000"/>
          </a:xfrm>
          <a:custGeom>
            <a:avLst/>
            <a:gdLst>
              <a:gd name="connsiteX0" fmla="*/ 1117108 w 2265453"/>
              <a:gd name="connsiteY0" fmla="*/ 0 h 6858000"/>
              <a:gd name="connsiteX1" fmla="*/ 1099628 w 2265453"/>
              <a:gd name="connsiteY1" fmla="*/ 0 h 6858000"/>
              <a:gd name="connsiteX2" fmla="*/ 1175238 w 2265453"/>
              <a:gd name="connsiteY2" fmla="*/ 82371 h 6858000"/>
              <a:gd name="connsiteX3" fmla="*/ 2240276 w 2265453"/>
              <a:gd name="connsiteY3" fmla="*/ 3734791 h 6858000"/>
              <a:gd name="connsiteX4" fmla="*/ 274951 w 2265453"/>
              <a:gd name="connsiteY4" fmla="*/ 6634678 h 6858000"/>
              <a:gd name="connsiteX5" fmla="*/ 12802 w 2265453"/>
              <a:gd name="connsiteY5" fmla="*/ 6848127 h 6858000"/>
              <a:gd name="connsiteX6" fmla="*/ 0 w 2265453"/>
              <a:gd name="connsiteY6" fmla="*/ 6858000 h 6858000"/>
              <a:gd name="connsiteX7" fmla="*/ 19410 w 2265453"/>
              <a:gd name="connsiteY7" fmla="*/ 6858000 h 6858000"/>
              <a:gd name="connsiteX8" fmla="*/ 31082 w 2265453"/>
              <a:gd name="connsiteY8" fmla="*/ 6848998 h 6858000"/>
              <a:gd name="connsiteX9" fmla="*/ 293230 w 2265453"/>
              <a:gd name="connsiteY9" fmla="*/ 6635549 h 6858000"/>
              <a:gd name="connsiteX10" fmla="*/ 2258555 w 2265453"/>
              <a:gd name="connsiteY10" fmla="*/ 3735662 h 6858000"/>
              <a:gd name="connsiteX11" fmla="*/ 1193518 w 2265453"/>
              <a:gd name="connsiteY11" fmla="*/ 83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65453" h="6858000">
                <a:moveTo>
                  <a:pt x="1117108" y="0"/>
                </a:moveTo>
                <a:lnTo>
                  <a:pt x="1099628" y="0"/>
                </a:lnTo>
                <a:lnTo>
                  <a:pt x="1175238" y="82371"/>
                </a:lnTo>
                <a:cubicBezTo>
                  <a:pt x="1926546" y="957940"/>
                  <a:pt x="2303836" y="2277119"/>
                  <a:pt x="2240276" y="3734791"/>
                </a:cubicBezTo>
                <a:cubicBezTo>
                  <a:pt x="2176522" y="5196911"/>
                  <a:pt x="1237280" y="5841173"/>
                  <a:pt x="274951" y="6634678"/>
                </a:cubicBezTo>
                <a:cubicBezTo>
                  <a:pt x="187328" y="6706930"/>
                  <a:pt x="100126" y="6778421"/>
                  <a:pt x="12802" y="6848127"/>
                </a:cubicBezTo>
                <a:lnTo>
                  <a:pt x="0" y="6858000"/>
                </a:lnTo>
                <a:lnTo>
                  <a:pt x="19410" y="6858000"/>
                </a:lnTo>
                <a:lnTo>
                  <a:pt x="31082" y="6848998"/>
                </a:lnTo>
                <a:cubicBezTo>
                  <a:pt x="118405" y="6779292"/>
                  <a:pt x="205608" y="6707801"/>
                  <a:pt x="293230" y="6635549"/>
                </a:cubicBezTo>
                <a:cubicBezTo>
                  <a:pt x="1255560" y="5842045"/>
                  <a:pt x="2194802" y="5197782"/>
                  <a:pt x="2258555" y="3735662"/>
                </a:cubicBezTo>
                <a:cubicBezTo>
                  <a:pt x="2322115" y="2277991"/>
                  <a:pt x="1944825" y="958811"/>
                  <a:pt x="1193518" y="8324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BC87DA9F-8DB2-4D48-8716-A928FBB8A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033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195EA065-AC5D-431D-927E-87FF05884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96194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46934B3C-D73F-4CD0-95B1-0244D662D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3292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21DDB9A-0B11-4C29-97D7-414E1E48C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0725" y="1346268"/>
            <a:ext cx="8210550" cy="3125338"/>
          </a:xfrm>
        </p:spPr>
        <p:txBody>
          <a:bodyPr anchor="b">
            <a:normAutofit fontScale="90000"/>
          </a:bodyPr>
          <a:lstStyle/>
          <a:p>
            <a:pPr algn="ctr"/>
            <a:r>
              <a:rPr lang="ko-KR" altLang="en-US" sz="7200" dirty="0"/>
              <a:t>나를 존중하는 건 알겠는데 타인존중을</a:t>
            </a:r>
            <a:r>
              <a:rPr lang="en-US" altLang="ko-KR" sz="7200" dirty="0"/>
              <a:t>?</a:t>
            </a:r>
            <a:endParaRPr lang="ko-KR" altLang="en-US" sz="72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C7A0720-56F4-46AF-AEBB-A6F408FDF7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19375" y="4471606"/>
            <a:ext cx="6953250" cy="1458677"/>
          </a:xfrm>
        </p:spPr>
        <p:txBody>
          <a:bodyPr anchor="t">
            <a:normAutofit/>
          </a:bodyPr>
          <a:lstStyle/>
          <a:p>
            <a:pPr algn="ctr"/>
            <a:r>
              <a:rPr lang="ko-KR" altLang="en-US" sz="2000" dirty="0"/>
              <a:t>서귀포산업과학고등학교 자영생명산업과 </a:t>
            </a:r>
            <a:endParaRPr lang="en-US" altLang="ko-KR" sz="2000" dirty="0"/>
          </a:p>
          <a:p>
            <a:pPr algn="ctr"/>
            <a:r>
              <a:rPr lang="en-US" altLang="ko-KR" sz="2000" dirty="0"/>
              <a:t>1</a:t>
            </a:r>
            <a:r>
              <a:rPr lang="ko-KR" altLang="en-US" sz="2000" dirty="0"/>
              <a:t>학년 이진영</a:t>
            </a:r>
          </a:p>
        </p:txBody>
      </p:sp>
    </p:spTree>
    <p:extLst>
      <p:ext uri="{BB962C8B-B14F-4D97-AF65-F5344CB8AC3E}">
        <p14:creationId xmlns:p14="http://schemas.microsoft.com/office/powerpoint/2010/main" val="18336493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84417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528166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STEP 3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스티브 잡스조차도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341CFD0-A51F-4D31-975C-0F2CEFB4F9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244"/>
          <a:stretch/>
        </p:blipFill>
        <p:spPr>
          <a:xfrm>
            <a:off x="905522" y="2580537"/>
            <a:ext cx="2956263" cy="383236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96EE5A8-7BB5-4D30-8F61-2B5E080B9B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100" y="2712457"/>
            <a:ext cx="3429768" cy="342976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06C29BC-4281-4EA5-A131-187A6FA9B8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0184" y="2721036"/>
            <a:ext cx="3309149" cy="330914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34271B00-D4DD-4283-A710-CC8879F39C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9750" y="381000"/>
            <a:ext cx="85725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665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84417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528166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STEP 4</a:t>
            </a:r>
          </a:p>
          <a:p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 </a:t>
            </a:r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난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….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12290" name="Picture 2" descr="넥타이, 조정, 남자, 사업, 사업가, 성공, 정장, 기업, 전문가, 자신감, 라이프 스타일, 경력">
            <a:extLst>
              <a:ext uri="{FF2B5EF4-FFF2-40B4-BE49-F238E27FC236}">
                <a16:creationId xmlns:a16="http://schemas.microsoft.com/office/drawing/2014/main" id="{B3B05761-9490-4542-859B-1E8ACE7DA8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233" y="1837677"/>
            <a:ext cx="6599438" cy="4399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3FCAE4A-F462-461C-A3E6-DC4F264A87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252" r="296" b="17857"/>
          <a:stretch/>
        </p:blipFill>
        <p:spPr>
          <a:xfrm>
            <a:off x="7812392" y="3731889"/>
            <a:ext cx="3480004" cy="295677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3FDD5A4-7F5D-4683-8FBC-809D25E3DC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4330" y="521862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721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84417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528166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STEP 4</a:t>
            </a:r>
          </a:p>
          <a:p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 </a:t>
            </a:r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난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….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E674C7B-A1D5-41BA-A184-12191DCFDC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171" b="12339"/>
          <a:stretch/>
        </p:blipFill>
        <p:spPr>
          <a:xfrm>
            <a:off x="1058754" y="2353312"/>
            <a:ext cx="3593145" cy="359037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7EDC55C-1A2D-47C3-824B-08325D75A1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2778" y="952048"/>
            <a:ext cx="6667500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006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84417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528166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STEP 5</a:t>
            </a:r>
          </a:p>
          <a:p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타인 존중을 합시다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!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4504177-9050-462E-9100-279E30984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1887" y="1814512"/>
            <a:ext cx="4848225" cy="322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843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009900" y="3013502"/>
            <a:ext cx="6172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662447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84417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STEP 1</a:t>
            </a:r>
          </a:p>
          <a:p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4</a:t>
            </a:r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차산업혁명시대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?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8" name="Picture 2" descr="SKT Insight | 소프트뱅크가 만드는 로봇의 미래">
            <a:extLst>
              <a:ext uri="{FF2B5EF4-FFF2-40B4-BE49-F238E27FC236}">
                <a16:creationId xmlns:a16="http://schemas.microsoft.com/office/drawing/2014/main" id="{F9BF505E-BAC4-4CE6-A9EC-ABB3761584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068" y="2048281"/>
            <a:ext cx="6287271" cy="4200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4C7ED27-FC17-4F10-AC73-84CD8B0823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3451" y="1608327"/>
            <a:ext cx="70485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599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84417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485775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STEP 1</a:t>
            </a:r>
          </a:p>
          <a:p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4</a:t>
            </a:r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차산업혁명시대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?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4C7ED27-FC17-4F10-AC73-84CD8B082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999" y="2858561"/>
            <a:ext cx="4471570" cy="328366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D174ED2-C2AF-454F-A1BA-4C2D7D33BF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375" y="2375631"/>
            <a:ext cx="3447076" cy="344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3983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84417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528166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STEP 2</a:t>
            </a:r>
          </a:p>
          <a:p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4</a:t>
            </a:r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차산업혁명시대의 성공을 위한 조건은 </a:t>
            </a:r>
            <a:r>
              <a:rPr lang="ko-KR" altLang="en-US" sz="2000" dirty="0" err="1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뭘까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?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3B944864-4B53-4E23-AB95-04B81BBD6FDA}"/>
              </a:ext>
            </a:extLst>
          </p:cNvPr>
          <p:cNvGrpSpPr/>
          <p:nvPr/>
        </p:nvGrpSpPr>
        <p:grpSpPr>
          <a:xfrm>
            <a:off x="878149" y="2002781"/>
            <a:ext cx="6334217" cy="4291432"/>
            <a:chOff x="878149" y="2002781"/>
            <a:chExt cx="6334217" cy="4291432"/>
          </a:xfrm>
        </p:grpSpPr>
        <p:pic>
          <p:nvPicPr>
            <p:cNvPr id="3074" name="Picture 2" descr="인공지능, 2062년 인간 뛰어 넘을 것이다&quot; : 네이버 포스트">
              <a:extLst>
                <a:ext uri="{FF2B5EF4-FFF2-40B4-BE49-F238E27FC236}">
                  <a16:creationId xmlns:a16="http://schemas.microsoft.com/office/drawing/2014/main" id="{DE5D57C3-3E3D-499D-AFDD-EAA0DAB3EE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78149" y="2002781"/>
              <a:ext cx="6334217" cy="42914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CC8A7CBB-5C30-4899-AF9C-DF2A9E6C4A4C}"/>
                </a:ext>
              </a:extLst>
            </p:cNvPr>
            <p:cNvSpPr txBox="1"/>
            <p:nvPr/>
          </p:nvSpPr>
          <p:spPr>
            <a:xfrm>
              <a:off x="3820768" y="3731246"/>
              <a:ext cx="329449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/>
                <a:t>인공지능 인간 능가</a:t>
              </a:r>
            </a:p>
          </p:txBody>
        </p:sp>
      </p:grpSp>
      <p:pic>
        <p:nvPicPr>
          <p:cNvPr id="3076" name="Picture 4" descr="간단한 지도 건강 개념을 마음 몸 마음 영혼 정신 개념에 대한 스톡 벡터 아트 및 기타 이미지 - iStock">
            <a:extLst>
              <a:ext uri="{FF2B5EF4-FFF2-40B4-BE49-F238E27FC236}">
                <a16:creationId xmlns:a16="http://schemas.microsoft.com/office/drawing/2014/main" id="{3F6F1CB7-A880-46FD-9DA4-225594157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5042" y="2449884"/>
            <a:ext cx="5522541" cy="4141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2682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84417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528166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STEP 2</a:t>
            </a:r>
          </a:p>
          <a:p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4</a:t>
            </a:r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차산업혁명시대의 성공을 위한 조건은 </a:t>
            </a:r>
            <a:r>
              <a:rPr lang="ko-KR" altLang="en-US" sz="2000" dirty="0" err="1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뭘까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?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8C74F7D-5EC1-498E-ABEF-9FE4CC1785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98" r="8089"/>
          <a:stretch/>
        </p:blipFill>
        <p:spPr>
          <a:xfrm>
            <a:off x="825623" y="2650760"/>
            <a:ext cx="5975532" cy="3332789"/>
          </a:xfrm>
          <a:prstGeom prst="rect">
            <a:avLst/>
          </a:prstGeom>
        </p:spPr>
      </p:pic>
      <p:pic>
        <p:nvPicPr>
          <p:cNvPr id="6146" name="Picture 2" descr="인공지능(AI), 어디까지 왔니~ 로봇이 정말 인간을 대체할 수 있다면?!">
            <a:extLst>
              <a:ext uri="{FF2B5EF4-FFF2-40B4-BE49-F238E27FC236}">
                <a16:creationId xmlns:a16="http://schemas.microsoft.com/office/drawing/2014/main" id="{5B6DC181-2A89-4122-A418-E7F0835E03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729" y="1754706"/>
            <a:ext cx="843915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237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84417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528166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STEP 2</a:t>
            </a:r>
          </a:p>
          <a:p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4</a:t>
            </a:r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차산업혁명시대의 성공을 위한 조건은 </a:t>
            </a:r>
            <a:r>
              <a:rPr lang="ko-KR" altLang="en-US" sz="2000" dirty="0" err="1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뭘까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?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E87B0A8-3F88-42BD-B45E-11604CE94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5617" y="2418660"/>
            <a:ext cx="5452184" cy="3634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631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84417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528166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STEP 2</a:t>
            </a:r>
          </a:p>
          <a:p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4</a:t>
            </a:r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차산업혁명시대의 성공을 위한 조건은 </a:t>
            </a:r>
            <a:r>
              <a:rPr lang="ko-KR" altLang="en-US" sz="2000" dirty="0" err="1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뭘까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?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F81B5D-3250-44C3-838B-B89B1D1A23D2}"/>
              </a:ext>
            </a:extLst>
          </p:cNvPr>
          <p:cNvSpPr txBox="1"/>
          <p:nvPr/>
        </p:nvSpPr>
        <p:spPr>
          <a:xfrm>
            <a:off x="1787001" y="2923612"/>
            <a:ext cx="8617998" cy="75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317500" algn="ctr" fontAlgn="base" latinLnBrk="1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경험</a:t>
            </a:r>
            <a:r>
              <a:rPr lang="en-US" altLang="ko-KR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, </a:t>
            </a:r>
            <a:r>
              <a:rPr lang="ko-KR" altLang="en-US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창의적 능력</a:t>
            </a:r>
            <a:r>
              <a:rPr lang="en-US" altLang="ko-KR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, </a:t>
            </a:r>
            <a:r>
              <a:rPr lang="ko-KR" altLang="en-US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디자인 능력</a:t>
            </a:r>
            <a:r>
              <a:rPr lang="en-US" altLang="ko-KR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, </a:t>
            </a:r>
            <a:r>
              <a:rPr lang="ko-KR" altLang="en-US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공감 능력</a:t>
            </a:r>
            <a:r>
              <a:rPr lang="en-US" altLang="ko-KR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, </a:t>
            </a:r>
            <a:endParaRPr lang="ko-KR" altLang="en-US" sz="2800" kern="0" spc="-10" dirty="0">
              <a:solidFill>
                <a:srgbClr val="000000"/>
              </a:solidFill>
              <a:effectLst/>
              <a:latin typeface="나눔명조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F50EA4-0439-4BA5-BDC6-D66396293A5A}"/>
              </a:ext>
            </a:extLst>
          </p:cNvPr>
          <p:cNvSpPr txBox="1"/>
          <p:nvPr/>
        </p:nvSpPr>
        <p:spPr>
          <a:xfrm>
            <a:off x="1826171" y="3610283"/>
            <a:ext cx="8539659" cy="75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317500" algn="ctr" fontAlgn="base" latinLnBrk="1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통합적 인지능력</a:t>
            </a:r>
            <a:r>
              <a:rPr lang="en-US" altLang="ko-KR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, </a:t>
            </a:r>
            <a:r>
              <a:rPr lang="ko-KR" altLang="en-US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컴퓨팅 사고력 능력</a:t>
            </a:r>
            <a:r>
              <a:rPr lang="en-US" altLang="ko-KR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, </a:t>
            </a:r>
            <a:r>
              <a:rPr lang="ko-KR" altLang="en-US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육체적 능력</a:t>
            </a:r>
            <a:endParaRPr lang="ko-KR" altLang="en-US" sz="2800" kern="0" spc="-10" dirty="0">
              <a:solidFill>
                <a:srgbClr val="000000"/>
              </a:solidFill>
              <a:effectLst/>
              <a:latin typeface="나눔명조"/>
            </a:endParaRPr>
          </a:p>
        </p:txBody>
      </p:sp>
    </p:spTree>
    <p:extLst>
      <p:ext uri="{BB962C8B-B14F-4D97-AF65-F5344CB8AC3E}">
        <p14:creationId xmlns:p14="http://schemas.microsoft.com/office/powerpoint/2010/main" val="4255820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84417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528166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STEP 2</a:t>
            </a:r>
          </a:p>
          <a:p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4</a:t>
            </a:r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차산업혁명시대의 성공을 위한 조건은 </a:t>
            </a:r>
            <a:r>
              <a:rPr lang="ko-KR" altLang="en-US" sz="2000" dirty="0" err="1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뭘까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?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124C7E-754C-4FDA-AE9D-9024687FE34B}"/>
              </a:ext>
            </a:extLst>
          </p:cNvPr>
          <p:cNvSpPr txBox="1"/>
          <p:nvPr/>
        </p:nvSpPr>
        <p:spPr>
          <a:xfrm>
            <a:off x="284417" y="3455505"/>
            <a:ext cx="5565967" cy="15279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317500" algn="ctr" fontAlgn="base" latinLnBrk="1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통합적 인지능력</a:t>
            </a:r>
            <a:r>
              <a:rPr lang="en-US" altLang="ko-KR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, </a:t>
            </a:r>
            <a:r>
              <a:rPr lang="ko-KR" altLang="en-US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컴퓨팅 사고력 능력</a:t>
            </a:r>
            <a:r>
              <a:rPr lang="en-US" altLang="ko-KR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, </a:t>
            </a:r>
            <a:r>
              <a:rPr lang="ko-KR" altLang="en-US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육체적 능력</a:t>
            </a:r>
            <a:endParaRPr lang="ko-KR" altLang="en-US" sz="2800" kern="0" spc="-10" dirty="0">
              <a:solidFill>
                <a:srgbClr val="000000"/>
              </a:solidFill>
              <a:effectLst/>
              <a:latin typeface="나눔명조"/>
            </a:endParaRPr>
          </a:p>
        </p:txBody>
      </p:sp>
      <p:pic>
        <p:nvPicPr>
          <p:cNvPr id="7170" name="Picture 2" descr="노력은 재능을 이길 수 없다 | 허프포스트코리아">
            <a:extLst>
              <a:ext uri="{FF2B5EF4-FFF2-40B4-BE49-F238E27FC236}">
                <a16:creationId xmlns:a16="http://schemas.microsoft.com/office/drawing/2014/main" id="{2DE53F7A-CAA8-4D92-8761-7425105DEE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93" r="16839"/>
          <a:stretch/>
        </p:blipFill>
        <p:spPr bwMode="auto">
          <a:xfrm>
            <a:off x="6278981" y="2733391"/>
            <a:ext cx="4560654" cy="3575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9531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84417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00049" y="715775"/>
            <a:ext cx="528166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STEP 2</a:t>
            </a:r>
          </a:p>
          <a:p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4</a:t>
            </a:r>
            <a:r>
              <a:rPr lang="ko-KR" altLang="en-US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차산업혁명시대의 성공을 위한 조건은 </a:t>
            </a:r>
            <a:r>
              <a:rPr lang="ko-KR" altLang="en-US" sz="2000" dirty="0" err="1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뭘까</a:t>
            </a:r>
            <a:r>
              <a:rPr lang="en-US" altLang="ko-KR" sz="2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10" panose="02030504000101010101" pitchFamily="18" charset="-127"/>
              </a:rPr>
              <a:t>?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D1F97C-BEB8-4ED7-A360-236E4211CBC6}"/>
              </a:ext>
            </a:extLst>
          </p:cNvPr>
          <p:cNvSpPr txBox="1"/>
          <p:nvPr/>
        </p:nvSpPr>
        <p:spPr>
          <a:xfrm>
            <a:off x="1787001" y="2923612"/>
            <a:ext cx="8617998" cy="75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317500" algn="ctr" fontAlgn="base" latinLnBrk="1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창의적 능력</a:t>
            </a:r>
            <a:r>
              <a:rPr lang="en-US" altLang="ko-KR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, </a:t>
            </a:r>
            <a:r>
              <a:rPr lang="ko-KR" altLang="en-US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디자인 능력</a:t>
            </a:r>
            <a:r>
              <a:rPr lang="en-US" altLang="ko-KR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, </a:t>
            </a:r>
            <a:r>
              <a:rPr lang="ko-KR" altLang="en-US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공감 능력</a:t>
            </a:r>
            <a:r>
              <a:rPr lang="en-US" altLang="ko-KR" sz="2800" kern="0" spc="-10" dirty="0">
                <a:solidFill>
                  <a:srgbClr val="000000"/>
                </a:solidFill>
                <a:effectLst/>
                <a:latin typeface="나눔명조"/>
                <a:ea typeface="나눔명조"/>
              </a:rPr>
              <a:t>, </a:t>
            </a:r>
            <a:endParaRPr lang="ko-KR" altLang="en-US" sz="2800" kern="0" spc="-10" dirty="0">
              <a:solidFill>
                <a:srgbClr val="000000"/>
              </a:solidFill>
              <a:effectLst/>
              <a:latin typeface="나눔명조"/>
            </a:endParaRPr>
          </a:p>
        </p:txBody>
      </p:sp>
    </p:spTree>
    <p:extLst>
      <p:ext uri="{BB962C8B-B14F-4D97-AF65-F5344CB8AC3E}">
        <p14:creationId xmlns:p14="http://schemas.microsoft.com/office/powerpoint/2010/main" val="2292334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137</Words>
  <Application>Microsoft Office PowerPoint</Application>
  <PresentationFormat>와이드스크린</PresentationFormat>
  <Paragraphs>33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Meiryo</vt:lpstr>
      <vt:lpstr>나눔명조</vt:lpstr>
      <vt:lpstr>-윤고딕330</vt:lpstr>
      <vt:lpstr>Corbel</vt:lpstr>
      <vt:lpstr>SketchLinesVTI</vt:lpstr>
      <vt:lpstr>나를 존중하는 건 알겠는데 타인존중을?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나를 존중하는 건 알겠는데 타인존중을?</dc:title>
  <dc:creator>이 진영</dc:creator>
  <cp:lastModifiedBy>user</cp:lastModifiedBy>
  <cp:revision>18</cp:revision>
  <dcterms:created xsi:type="dcterms:W3CDTF">2020-11-07T01:32:11Z</dcterms:created>
  <dcterms:modified xsi:type="dcterms:W3CDTF">2020-11-07T09:02:13Z</dcterms:modified>
</cp:coreProperties>
</file>

<file path=docProps/thumbnail.jpeg>
</file>